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5"/>
  </p:notesMasterIdLst>
  <p:sldIdLst>
    <p:sldId id="256" r:id="rId2"/>
    <p:sldId id="258" r:id="rId3"/>
    <p:sldId id="257" r:id="rId4"/>
    <p:sldId id="30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3"/>
    <p:restoredTop sz="94626"/>
  </p:normalViewPr>
  <p:slideViewPr>
    <p:cSldViewPr>
      <p:cViewPr varScale="1">
        <p:scale>
          <a:sx n="110" d="100"/>
          <a:sy n="110" d="100"/>
        </p:scale>
        <p:origin x="176"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E2A42-564A-4DD6-99B4-B296551DDF16}" type="datetimeFigureOut">
              <a:rPr lang="en-US" smtClean="0"/>
              <a:t>7/9/23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0D8E7C-A371-4156-8EE4-FD9B45E70C0E}" type="slidenum">
              <a:rPr lang="en-US" smtClean="0"/>
              <a:t>‹#›</a:t>
            </a:fld>
            <a:endParaRPr lang="en-US"/>
          </a:p>
        </p:txBody>
      </p:sp>
    </p:spTree>
    <p:extLst>
      <p:ext uri="{BB962C8B-B14F-4D97-AF65-F5344CB8AC3E}">
        <p14:creationId xmlns:p14="http://schemas.microsoft.com/office/powerpoint/2010/main" val="114215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D8E7C-A371-4156-8EE4-FD9B45E70C0E}" type="slidenum">
              <a:rPr lang="en-US" smtClean="0"/>
              <a:t>34</a:t>
            </a:fld>
            <a:endParaRPr lang="en-US"/>
          </a:p>
        </p:txBody>
      </p:sp>
    </p:spTree>
    <p:extLst>
      <p:ext uri="{BB962C8B-B14F-4D97-AF65-F5344CB8AC3E}">
        <p14:creationId xmlns:p14="http://schemas.microsoft.com/office/powerpoint/2010/main" val="2144053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0A9B8878-7B55-4BA6-9DD1-D0DC6E39AEB3}" type="datetimeFigureOut">
              <a:rPr lang="en-US" smtClean="0"/>
              <a:t>7/9/23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B24421F-39A9-490E-BDA6-EAE2784CBC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B8878-7B55-4BA6-9DD1-D0DC6E39AEB3}"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4421F-39A9-490E-BDA6-EAE2784CBC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B8878-7B55-4BA6-9DD1-D0DC6E39AEB3}"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4421F-39A9-490E-BDA6-EAE2784CBC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B8878-7B55-4BA6-9DD1-D0DC6E39AEB3}"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4421F-39A9-490E-BDA6-EAE2784CBC47}"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9B8878-7B55-4BA6-9DD1-D0DC6E39AEB3}"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4421F-39A9-490E-BDA6-EAE2784CBC4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A9B8878-7B55-4BA6-9DD1-D0DC6E39AEB3}" type="datetimeFigureOut">
              <a:rPr lang="en-US" smtClean="0"/>
              <a:t>7/9/23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4421F-39A9-490E-BDA6-EAE2784CBC47}"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A9B8878-7B55-4BA6-9DD1-D0DC6E39AEB3}" type="datetimeFigureOut">
              <a:rPr lang="en-US" smtClean="0"/>
              <a:t>7/9/23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4421F-39A9-490E-BDA6-EAE2784CBC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9B8878-7B55-4BA6-9DD1-D0DC6E39AEB3}" type="datetimeFigureOut">
              <a:rPr lang="en-US" smtClean="0"/>
              <a:t>7/9/23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4421F-39A9-490E-BDA6-EAE2784CBC4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9B8878-7B55-4BA6-9DD1-D0DC6E39AEB3}" type="datetimeFigureOut">
              <a:rPr lang="en-US" smtClean="0"/>
              <a:t>7/9/23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4421F-39A9-490E-BDA6-EAE2784CBC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B8878-7B55-4BA6-9DD1-D0DC6E39AEB3}" type="datetimeFigureOut">
              <a:rPr lang="en-US" smtClean="0"/>
              <a:t>7/9/23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4421F-39A9-490E-BDA6-EAE2784CBC47}"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B8878-7B55-4BA6-9DD1-D0DC6E39AEB3}" type="datetimeFigureOut">
              <a:rPr lang="en-US" smtClean="0"/>
              <a:t>7/9/23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4421F-39A9-490E-BDA6-EAE2784CBC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A9B8878-7B55-4BA6-9DD1-D0DC6E39AEB3}" type="datetimeFigureOut">
              <a:rPr lang="en-US" smtClean="0"/>
              <a:t>7/9/23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B24421F-39A9-490E-BDA6-EAE2784CBC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American Sinjil  Association</a:t>
            </a:r>
          </a:p>
        </p:txBody>
      </p:sp>
      <p:sp>
        <p:nvSpPr>
          <p:cNvPr id="3" name="Subtitle 2"/>
          <p:cNvSpPr>
            <a:spLocks noGrp="1"/>
          </p:cNvSpPr>
          <p:nvPr>
            <p:ph type="subTitle" idx="1"/>
          </p:nvPr>
        </p:nvSpPr>
        <p:spPr/>
        <p:txBody>
          <a:bodyPr>
            <a:normAutofit/>
          </a:bodyPr>
          <a:lstStyle/>
          <a:p>
            <a:r>
              <a:rPr lang="en-US" b="1"/>
              <a:t>February 2023</a:t>
            </a:r>
            <a:endParaRPr lang="en-US" b="1" dirty="0"/>
          </a:p>
        </p:txBody>
      </p:sp>
    </p:spTree>
    <p:extLst>
      <p:ext uri="{BB962C8B-B14F-4D97-AF65-F5344CB8AC3E}">
        <p14:creationId xmlns:p14="http://schemas.microsoft.com/office/powerpoint/2010/main" val="80240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fontScale="90000"/>
          </a:bodyPr>
          <a:lstStyle/>
          <a:p>
            <a:r>
              <a:rPr lang="en-US" sz="2700" b="1" dirty="0"/>
              <a:t>Timing for Membership Registration: </a:t>
            </a:r>
            <a:endParaRPr lang="en-US" sz="2700" dirty="0"/>
          </a:p>
        </p:txBody>
      </p:sp>
      <p:sp>
        <p:nvSpPr>
          <p:cNvPr id="3" name="Content Placeholder 2"/>
          <p:cNvSpPr>
            <a:spLocks noGrp="1"/>
          </p:cNvSpPr>
          <p:nvPr>
            <p:ph idx="1"/>
          </p:nvPr>
        </p:nvSpPr>
        <p:spPr/>
        <p:txBody>
          <a:bodyPr>
            <a:normAutofit/>
          </a:bodyPr>
          <a:lstStyle/>
          <a:p>
            <a:r>
              <a:rPr lang="en-US" sz="2400" b="1" dirty="0"/>
              <a:t>Prospective Members, regular or associate, may submit applications year-round.</a:t>
            </a:r>
            <a:endParaRPr lang="en-US" sz="2400" dirty="0"/>
          </a:p>
          <a:p>
            <a:pPr indent="0">
              <a:buNone/>
            </a:pPr>
            <a:endParaRPr lang="en-US" sz="2400" dirty="0"/>
          </a:p>
        </p:txBody>
      </p:sp>
    </p:spTree>
    <p:extLst>
      <p:ext uri="{BB962C8B-B14F-4D97-AF65-F5344CB8AC3E}">
        <p14:creationId xmlns:p14="http://schemas.microsoft.com/office/powerpoint/2010/main" val="222226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Grievance</a:t>
            </a:r>
            <a:endParaRPr lang="en-US" dirty="0"/>
          </a:p>
        </p:txBody>
      </p:sp>
      <p:sp>
        <p:nvSpPr>
          <p:cNvPr id="3" name="Content Placeholder 2"/>
          <p:cNvSpPr>
            <a:spLocks noGrp="1"/>
          </p:cNvSpPr>
          <p:nvPr>
            <p:ph idx="1"/>
          </p:nvPr>
        </p:nvSpPr>
        <p:spPr/>
        <p:txBody>
          <a:bodyPr/>
          <a:lstStyle/>
          <a:p>
            <a:pPr indent="0">
              <a:buNone/>
            </a:pPr>
            <a:r>
              <a:rPr lang="en-US" sz="2400" b="1" dirty="0"/>
              <a:t>In case of any disputes among the ASA Members, the Board shall appoint a grievance committee comprised of three ASA Regular Members who shall mediate the dispute.</a:t>
            </a:r>
            <a:endParaRPr lang="en-US" sz="2400" dirty="0"/>
          </a:p>
          <a:p>
            <a:endParaRPr lang="en-US" dirty="0"/>
          </a:p>
        </p:txBody>
      </p:sp>
    </p:spTree>
    <p:extLst>
      <p:ext uri="{BB962C8B-B14F-4D97-AF65-F5344CB8AC3E}">
        <p14:creationId xmlns:p14="http://schemas.microsoft.com/office/powerpoint/2010/main" val="301243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rmAutofit fontScale="90000"/>
          </a:bodyPr>
          <a:lstStyle/>
          <a:p>
            <a:r>
              <a:rPr lang="en-US" b="1" dirty="0"/>
              <a:t>Withdrawal of Membership</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sz="2800" b="1" dirty="0"/>
              <a:t>Any Member may resign or withdraw his/her membership by submitting a written letter to the ASA Board of Trustees</a:t>
            </a:r>
            <a:r>
              <a:rPr lang="en-US" b="1" dirty="0"/>
              <a:t>.</a:t>
            </a:r>
            <a:br>
              <a:rPr lang="en-US" b="1" dirty="0"/>
            </a:br>
            <a:endParaRPr lang="en-US" dirty="0"/>
          </a:p>
        </p:txBody>
      </p:sp>
    </p:spTree>
    <p:extLst>
      <p:ext uri="{BB962C8B-B14F-4D97-AF65-F5344CB8AC3E}">
        <p14:creationId xmlns:p14="http://schemas.microsoft.com/office/powerpoint/2010/main" val="124475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General Assembly</a:t>
            </a:r>
            <a:endParaRPr lang="en-US" dirty="0"/>
          </a:p>
        </p:txBody>
      </p:sp>
      <p:sp>
        <p:nvSpPr>
          <p:cNvPr id="3" name="Content Placeholder 2"/>
          <p:cNvSpPr>
            <a:spLocks noGrp="1"/>
          </p:cNvSpPr>
          <p:nvPr>
            <p:ph idx="1"/>
          </p:nvPr>
        </p:nvSpPr>
        <p:spPr/>
        <p:txBody>
          <a:bodyPr/>
          <a:lstStyle/>
          <a:p>
            <a:r>
              <a:rPr lang="en-US" sz="2800" b="1" dirty="0"/>
              <a:t>Members:</a:t>
            </a:r>
          </a:p>
          <a:p>
            <a:pPr indent="0">
              <a:buNone/>
            </a:pPr>
            <a:r>
              <a:rPr lang="en-US" sz="2800" b="1" dirty="0"/>
              <a:t>The General </a:t>
            </a:r>
            <a:r>
              <a:rPr lang="en-US" sz="2400" b="1" dirty="0"/>
              <a:t>Assembly shall consist of all Regular Members of ASA.</a:t>
            </a:r>
            <a:br>
              <a:rPr lang="en-US" sz="2400" b="1" dirty="0"/>
            </a:br>
            <a:endParaRPr lang="en-US" sz="2400" dirty="0"/>
          </a:p>
        </p:txBody>
      </p:sp>
    </p:spTree>
    <p:extLst>
      <p:ext uri="{BB962C8B-B14F-4D97-AF65-F5344CB8AC3E}">
        <p14:creationId xmlns:p14="http://schemas.microsoft.com/office/powerpoint/2010/main" val="203026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09600"/>
          </a:xfrm>
        </p:spPr>
        <p:txBody>
          <a:bodyPr>
            <a:normAutofit fontScale="90000"/>
          </a:bodyPr>
          <a:lstStyle/>
          <a:p>
            <a:r>
              <a:rPr lang="en-US" b="1" dirty="0"/>
              <a:t>Quorum</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a:t>In any General Assembly meeting called by the Board, a majority of all Regular Members shall constitute a quorum, except for a special General Assembly meeting called to vote on proposed by-law amendments, at which two-thirds (2/3’s) of all Regular Members shall constitute a quorum. If a majority is not present, the Board shall call a second meeting that must be held within fifteen (15) days of the first meeting. At the second meeting, a majority of the Regular Members present shall constitute a quorum</a:t>
            </a:r>
            <a:endParaRPr lang="en-US" dirty="0"/>
          </a:p>
          <a:p>
            <a:endParaRPr lang="en-US" dirty="0"/>
          </a:p>
        </p:txBody>
      </p:sp>
    </p:spTree>
    <p:extLst>
      <p:ext uri="{BB962C8B-B14F-4D97-AF65-F5344CB8AC3E}">
        <p14:creationId xmlns:p14="http://schemas.microsoft.com/office/powerpoint/2010/main" val="256628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Autofit/>
          </a:bodyPr>
          <a:lstStyle/>
          <a:p>
            <a:r>
              <a:rPr lang="en-US" sz="2800" b="1" dirty="0"/>
              <a:t>Responsibilities of the Regular Members</a:t>
            </a:r>
            <a:endParaRPr lang="en-US" sz="2800" dirty="0"/>
          </a:p>
        </p:txBody>
      </p:sp>
      <p:sp>
        <p:nvSpPr>
          <p:cNvPr id="3" name="Content Placeholder 2"/>
          <p:cNvSpPr>
            <a:spLocks noGrp="1"/>
          </p:cNvSpPr>
          <p:nvPr>
            <p:ph idx="1"/>
          </p:nvPr>
        </p:nvSpPr>
        <p:spPr/>
        <p:txBody>
          <a:bodyPr/>
          <a:lstStyle/>
          <a:p>
            <a:pPr lvl="0"/>
            <a:r>
              <a:rPr lang="en-US" sz="2400" b="1" dirty="0"/>
              <a:t>To elect members of the Board of Directors. </a:t>
            </a:r>
            <a:endParaRPr lang="en-US" sz="2400" dirty="0"/>
          </a:p>
          <a:p>
            <a:pPr lvl="0"/>
            <a:r>
              <a:rPr lang="en-US" sz="2400" b="1" dirty="0"/>
              <a:t>To make recommendations to the Board of Directors. </a:t>
            </a:r>
            <a:endParaRPr lang="en-US" sz="2400" dirty="0"/>
          </a:p>
          <a:p>
            <a:pPr lvl="0"/>
            <a:r>
              <a:rPr lang="en-US" sz="2400" b="1" dirty="0"/>
              <a:t>To vote as required by the Board. </a:t>
            </a:r>
            <a:endParaRPr lang="en-US" sz="2400" dirty="0"/>
          </a:p>
          <a:p>
            <a:pPr indent="0">
              <a:buNone/>
            </a:pPr>
            <a:endParaRPr lang="en-US" dirty="0"/>
          </a:p>
        </p:txBody>
      </p:sp>
    </p:spTree>
    <p:extLst>
      <p:ext uri="{BB962C8B-B14F-4D97-AF65-F5344CB8AC3E}">
        <p14:creationId xmlns:p14="http://schemas.microsoft.com/office/powerpoint/2010/main" val="1368082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Calling for a Meeting</a:t>
            </a:r>
            <a:endParaRPr lang="en-US" dirty="0"/>
          </a:p>
        </p:txBody>
      </p:sp>
      <p:sp>
        <p:nvSpPr>
          <p:cNvPr id="3" name="Content Placeholder 2"/>
          <p:cNvSpPr>
            <a:spLocks noGrp="1"/>
          </p:cNvSpPr>
          <p:nvPr>
            <p:ph idx="1"/>
          </p:nvPr>
        </p:nvSpPr>
        <p:spPr/>
        <p:txBody>
          <a:bodyPr>
            <a:noAutofit/>
          </a:bodyPr>
          <a:lstStyle/>
          <a:p>
            <a:pPr indent="0">
              <a:buNone/>
            </a:pPr>
            <a:r>
              <a:rPr lang="en-US" sz="2000" b="1" dirty="0"/>
              <a:t>A special General Assembly meeting may be called by a one-third (1/3) vote of the General Assembly. Within thirty (30) days of receipt of a written special meeting request, signed by the requisite number of Regular Members, the Board shall call a special General Assembly meeting.</a:t>
            </a:r>
            <a:br>
              <a:rPr lang="en-US" sz="2000" b="1" dirty="0"/>
            </a:br>
            <a:endParaRPr lang="en-US" sz="2000" dirty="0"/>
          </a:p>
        </p:txBody>
      </p:sp>
    </p:spTree>
    <p:extLst>
      <p:ext uri="{BB962C8B-B14F-4D97-AF65-F5344CB8AC3E}">
        <p14:creationId xmlns:p14="http://schemas.microsoft.com/office/powerpoint/2010/main" val="366593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Annual meeting:</a:t>
            </a:r>
            <a:endParaRPr lang="en-US" dirty="0"/>
          </a:p>
        </p:txBody>
      </p:sp>
      <p:sp>
        <p:nvSpPr>
          <p:cNvPr id="3" name="Content Placeholder 2"/>
          <p:cNvSpPr>
            <a:spLocks noGrp="1"/>
          </p:cNvSpPr>
          <p:nvPr>
            <p:ph idx="1"/>
          </p:nvPr>
        </p:nvSpPr>
        <p:spPr/>
        <p:txBody>
          <a:bodyPr>
            <a:normAutofit/>
          </a:bodyPr>
          <a:lstStyle/>
          <a:p>
            <a:pPr indent="0">
              <a:buNone/>
            </a:pPr>
            <a:r>
              <a:rPr lang="en-US" sz="2800" b="1" dirty="0"/>
              <a:t>The General Assembly shall meet once a year, on the last Sunday in May, or as called by the Board. </a:t>
            </a:r>
            <a:endParaRPr lang="en-US" sz="2800" dirty="0"/>
          </a:p>
        </p:txBody>
      </p:sp>
    </p:spTree>
    <p:extLst>
      <p:ext uri="{BB962C8B-B14F-4D97-AF65-F5344CB8AC3E}">
        <p14:creationId xmlns:p14="http://schemas.microsoft.com/office/powerpoint/2010/main" val="322704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Board of Directors</a:t>
            </a:r>
            <a:endParaRPr lang="en-US" dirty="0"/>
          </a:p>
        </p:txBody>
      </p:sp>
      <p:sp>
        <p:nvSpPr>
          <p:cNvPr id="3" name="Content Placeholder 2"/>
          <p:cNvSpPr>
            <a:spLocks noGrp="1"/>
          </p:cNvSpPr>
          <p:nvPr>
            <p:ph idx="1"/>
          </p:nvPr>
        </p:nvSpPr>
        <p:spPr/>
        <p:txBody>
          <a:bodyPr>
            <a:noAutofit/>
          </a:bodyPr>
          <a:lstStyle/>
          <a:p>
            <a:pPr indent="0">
              <a:buNone/>
            </a:pPr>
            <a:r>
              <a:rPr lang="en-US" sz="2400" b="1" dirty="0"/>
              <a:t>Description: The Board of Directors is the highest decision-making authority for ASA. Members of the Board of Directors are active ASA Members elected for and engaged in advancing the purpose of ASA, as stated in Article IV.</a:t>
            </a:r>
            <a:br>
              <a:rPr lang="en-US" sz="2400" b="1" dirty="0"/>
            </a:br>
            <a:endParaRPr lang="en-US" sz="2400" dirty="0"/>
          </a:p>
        </p:txBody>
      </p:sp>
    </p:spTree>
    <p:extLst>
      <p:ext uri="{BB962C8B-B14F-4D97-AF65-F5344CB8AC3E}">
        <p14:creationId xmlns:p14="http://schemas.microsoft.com/office/powerpoint/2010/main" val="327237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Powers:</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b="1" dirty="0"/>
              <a:t>The Board of Directors shall supervise all affairs of the ASA Corporation through the following means:</a:t>
            </a:r>
            <a:endParaRPr lang="en-US" dirty="0"/>
          </a:p>
          <a:p>
            <a:pPr lvl="0"/>
            <a:r>
              <a:rPr lang="en-US" b="1" dirty="0"/>
              <a:t>To approve, amend, or reject the annual budget and activity plans presented by the assigned Board Members, Officers, or proposed by Regular Members.</a:t>
            </a:r>
            <a:endParaRPr lang="en-US" dirty="0"/>
          </a:p>
          <a:p>
            <a:pPr lvl="0"/>
            <a:r>
              <a:rPr lang="en-US" b="1" dirty="0"/>
              <a:t>To discuss reports presented by the Officers and provide recommendations accordingly. </a:t>
            </a:r>
            <a:endParaRPr lang="en-US" dirty="0"/>
          </a:p>
          <a:p>
            <a:pPr lvl="0"/>
            <a:r>
              <a:rPr lang="en-US" b="1" dirty="0"/>
              <a:t>To discuss special requests by the members. </a:t>
            </a:r>
            <a:endParaRPr lang="en-US" dirty="0"/>
          </a:p>
          <a:p>
            <a:pPr indent="0">
              <a:buNone/>
            </a:pPr>
            <a:endParaRPr lang="en-US" dirty="0"/>
          </a:p>
        </p:txBody>
      </p:sp>
    </p:spTree>
    <p:extLst>
      <p:ext uri="{BB962C8B-B14F-4D97-AF65-F5344CB8AC3E}">
        <p14:creationId xmlns:p14="http://schemas.microsoft.com/office/powerpoint/2010/main" val="120102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Who We Are</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r>
              <a:rPr lang="en-US" b="1" dirty="0"/>
              <a:t>ASA is a non-profit, tax-exempt [Section 501 (c) (3)], non-political, charitable, cultural, and educational organization. ASA will incorporate all the people of Sinjil origin living in the United States of America.</a:t>
            </a:r>
            <a:br>
              <a:rPr lang="en-US" b="1" dirty="0"/>
            </a:br>
            <a:endParaRPr lang="en-US" dirty="0"/>
          </a:p>
          <a:p>
            <a:pPr marL="0" indent="0">
              <a:buNone/>
            </a:pPr>
            <a:endParaRPr lang="en-US" dirty="0"/>
          </a:p>
        </p:txBody>
      </p:sp>
    </p:spTree>
    <p:extLst>
      <p:ext uri="{BB962C8B-B14F-4D97-AF65-F5344CB8AC3E}">
        <p14:creationId xmlns:p14="http://schemas.microsoft.com/office/powerpoint/2010/main" val="2128607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Powers:</a:t>
            </a:r>
            <a:endParaRPr lang="en-US" dirty="0"/>
          </a:p>
        </p:txBody>
      </p:sp>
      <p:sp>
        <p:nvSpPr>
          <p:cNvPr id="3" name="Content Placeholder 2"/>
          <p:cNvSpPr>
            <a:spLocks noGrp="1"/>
          </p:cNvSpPr>
          <p:nvPr>
            <p:ph idx="1"/>
          </p:nvPr>
        </p:nvSpPr>
        <p:spPr/>
        <p:txBody>
          <a:bodyPr/>
          <a:lstStyle/>
          <a:p>
            <a:pPr lvl="0"/>
            <a:r>
              <a:rPr lang="en-US" b="1" dirty="0"/>
              <a:t>To intervene whenever necessary to resolve any dispute, crisis, or decision that may be viewed by the Board as contradictory or harmful to the best interests of ASA.</a:t>
            </a:r>
            <a:endParaRPr lang="en-US" dirty="0"/>
          </a:p>
          <a:p>
            <a:pPr lvl="0"/>
            <a:r>
              <a:rPr lang="en-US" b="1" dirty="0"/>
              <a:t>To make certain that all activities and financial affairs are conducted professionally and in accordance with state and federal law. 	</a:t>
            </a:r>
            <a:endParaRPr lang="en-US" dirty="0"/>
          </a:p>
          <a:p>
            <a:pPr indent="0">
              <a:buNone/>
            </a:pPr>
            <a:endParaRPr lang="en-US" dirty="0"/>
          </a:p>
        </p:txBody>
      </p:sp>
    </p:spTree>
    <p:extLst>
      <p:ext uri="{BB962C8B-B14F-4D97-AF65-F5344CB8AC3E}">
        <p14:creationId xmlns:p14="http://schemas.microsoft.com/office/powerpoint/2010/main" val="277620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board:</a:t>
            </a:r>
            <a:endParaRPr lang="en-US" sz="4400" dirty="0"/>
          </a:p>
        </p:txBody>
      </p:sp>
      <p:sp>
        <p:nvSpPr>
          <p:cNvPr id="3" name="Content Placeholder 2"/>
          <p:cNvSpPr>
            <a:spLocks noGrp="1"/>
          </p:cNvSpPr>
          <p:nvPr>
            <p:ph idx="1"/>
          </p:nvPr>
        </p:nvSpPr>
        <p:spPr/>
        <p:txBody>
          <a:bodyPr>
            <a:normAutofit/>
          </a:bodyPr>
          <a:lstStyle/>
          <a:p>
            <a:pPr indent="0">
              <a:buNone/>
            </a:pPr>
            <a:r>
              <a:rPr lang="en-US" sz="3200" b="1" dirty="0"/>
              <a:t>The Board of Directors shall consist of seven (7) Members.</a:t>
            </a:r>
            <a:endParaRPr lang="en-US" sz="3200" dirty="0"/>
          </a:p>
        </p:txBody>
      </p:sp>
    </p:spTree>
    <p:extLst>
      <p:ext uri="{BB962C8B-B14F-4D97-AF65-F5344CB8AC3E}">
        <p14:creationId xmlns:p14="http://schemas.microsoft.com/office/powerpoint/2010/main" val="288330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Meetings:</a:t>
            </a:r>
            <a:endParaRPr lang="en-US" dirty="0"/>
          </a:p>
        </p:txBody>
      </p:sp>
      <p:sp>
        <p:nvSpPr>
          <p:cNvPr id="3" name="Content Placeholder 2"/>
          <p:cNvSpPr>
            <a:spLocks noGrp="1"/>
          </p:cNvSpPr>
          <p:nvPr>
            <p:ph idx="1"/>
          </p:nvPr>
        </p:nvSpPr>
        <p:spPr/>
        <p:txBody>
          <a:bodyPr/>
          <a:lstStyle/>
          <a:p>
            <a:pPr lvl="0" indent="0">
              <a:buNone/>
            </a:pPr>
            <a:r>
              <a:rPr lang="en-US" sz="2400" b="1" dirty="0"/>
              <a:t>A minimum of 3 yearly regular meeting of the Board shall be held. The Administrative Secretary of the Board shall send written notice, by first-class or electronic mail, to all Board Members at least 3 week prior to the meeting.</a:t>
            </a:r>
            <a:endParaRPr lang="en-US" sz="2400" dirty="0"/>
          </a:p>
          <a:p>
            <a:pPr indent="0">
              <a:buNone/>
            </a:pPr>
            <a:endParaRPr lang="en-US" dirty="0"/>
          </a:p>
        </p:txBody>
      </p:sp>
    </p:spTree>
    <p:extLst>
      <p:ext uri="{BB962C8B-B14F-4D97-AF65-F5344CB8AC3E}">
        <p14:creationId xmlns:p14="http://schemas.microsoft.com/office/powerpoint/2010/main" val="256803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Meetings:</a:t>
            </a:r>
            <a:endParaRPr lang="en-US" dirty="0"/>
          </a:p>
        </p:txBody>
      </p:sp>
      <p:sp>
        <p:nvSpPr>
          <p:cNvPr id="3" name="Content Placeholder 2"/>
          <p:cNvSpPr>
            <a:spLocks noGrp="1"/>
          </p:cNvSpPr>
          <p:nvPr>
            <p:ph idx="1"/>
          </p:nvPr>
        </p:nvSpPr>
        <p:spPr/>
        <p:txBody>
          <a:bodyPr>
            <a:normAutofit fontScale="92500"/>
          </a:bodyPr>
          <a:lstStyle/>
          <a:p>
            <a:pPr lvl="0" indent="0">
              <a:buNone/>
            </a:pPr>
            <a:r>
              <a:rPr lang="en-US" b="1" dirty="0"/>
              <a:t>Special meetings of the Board may be called by the president of the Board, one-third (1/3) of the Board Members, or one-third (1/3) of the General Assembly. Written notice of special meetings should be sent at least thirty days (30) prior to the meeting. Notwithstanding the above, the thirty (30) day notice requirement may be waived in case of an emergency, or in the event time-sensitive issues arise, if waiver is approved by a simple majority of the ASA Board.</a:t>
            </a:r>
            <a:endParaRPr lang="en-US" dirty="0"/>
          </a:p>
          <a:p>
            <a:pPr indent="0">
              <a:buNone/>
            </a:pPr>
            <a:endParaRPr lang="en-US" dirty="0"/>
          </a:p>
        </p:txBody>
      </p:sp>
    </p:spTree>
    <p:extLst>
      <p:ext uri="{BB962C8B-B14F-4D97-AF65-F5344CB8AC3E}">
        <p14:creationId xmlns:p14="http://schemas.microsoft.com/office/powerpoint/2010/main" val="382565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Meetings:</a:t>
            </a:r>
            <a:endParaRPr lang="en-US" dirty="0"/>
          </a:p>
        </p:txBody>
      </p:sp>
      <p:sp>
        <p:nvSpPr>
          <p:cNvPr id="3" name="Content Placeholder 2"/>
          <p:cNvSpPr>
            <a:spLocks noGrp="1"/>
          </p:cNvSpPr>
          <p:nvPr>
            <p:ph idx="1"/>
          </p:nvPr>
        </p:nvSpPr>
        <p:spPr/>
        <p:txBody>
          <a:bodyPr>
            <a:noAutofit/>
          </a:bodyPr>
          <a:lstStyle/>
          <a:p>
            <a:pPr indent="0">
              <a:buNone/>
            </a:pPr>
            <a:r>
              <a:rPr lang="en-US" sz="2400" b="1" dirty="0"/>
              <a:t>Any action required or permitted to be taken at a meeting of the Board may be taken without a meeting if all of the Board Members sign one or more consents in writing setting forth the action to be taken.</a:t>
            </a:r>
            <a:br>
              <a:rPr lang="en-US" sz="2400" b="1" dirty="0"/>
            </a:br>
            <a:endParaRPr lang="en-US" sz="2400" dirty="0"/>
          </a:p>
        </p:txBody>
      </p:sp>
    </p:spTree>
    <p:extLst>
      <p:ext uri="{BB962C8B-B14F-4D97-AF65-F5344CB8AC3E}">
        <p14:creationId xmlns:p14="http://schemas.microsoft.com/office/powerpoint/2010/main" val="2413549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Quorum:</a:t>
            </a:r>
            <a:endParaRPr lang="en-US" dirty="0"/>
          </a:p>
        </p:txBody>
      </p:sp>
      <p:sp>
        <p:nvSpPr>
          <p:cNvPr id="3" name="Content Placeholder 2"/>
          <p:cNvSpPr>
            <a:spLocks noGrp="1"/>
          </p:cNvSpPr>
          <p:nvPr>
            <p:ph idx="1"/>
          </p:nvPr>
        </p:nvSpPr>
        <p:spPr/>
        <p:txBody>
          <a:bodyPr>
            <a:normAutofit/>
          </a:bodyPr>
          <a:lstStyle/>
          <a:p>
            <a:pPr indent="0">
              <a:buNone/>
            </a:pPr>
            <a:r>
              <a:rPr lang="en-US" sz="2800" b="1" dirty="0"/>
              <a:t>A simple majority of the Board shall constitute a quorum for the transaction of business at any meeting of the Board.</a:t>
            </a:r>
            <a:endParaRPr lang="en-US" sz="2800" dirty="0"/>
          </a:p>
        </p:txBody>
      </p:sp>
    </p:spTree>
    <p:extLst>
      <p:ext uri="{BB962C8B-B14F-4D97-AF65-F5344CB8AC3E}">
        <p14:creationId xmlns:p14="http://schemas.microsoft.com/office/powerpoint/2010/main" val="365891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Resolutions:</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sz="2800" b="1" dirty="0"/>
              <a:t>An act of a majority of the Board present at a meeting at which there is a quorum, or at which the quorum requirement has been waived, shall be the act of the Board of Trustees. </a:t>
            </a:r>
            <a:br>
              <a:rPr lang="en-US" b="1" dirty="0"/>
            </a:br>
            <a:endParaRPr lang="en-US" dirty="0"/>
          </a:p>
        </p:txBody>
      </p:sp>
    </p:spTree>
    <p:extLst>
      <p:ext uri="{BB962C8B-B14F-4D97-AF65-F5344CB8AC3E}">
        <p14:creationId xmlns:p14="http://schemas.microsoft.com/office/powerpoint/2010/main" val="295737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b="1" dirty="0"/>
              <a:t>Resignation; Vacancies:</a:t>
            </a:r>
            <a:endParaRPr lang="en-US" dirty="0"/>
          </a:p>
        </p:txBody>
      </p:sp>
      <p:sp>
        <p:nvSpPr>
          <p:cNvPr id="3" name="Content Placeholder 2"/>
          <p:cNvSpPr>
            <a:spLocks noGrp="1"/>
          </p:cNvSpPr>
          <p:nvPr>
            <p:ph idx="1"/>
          </p:nvPr>
        </p:nvSpPr>
        <p:spPr/>
        <p:txBody>
          <a:bodyPr>
            <a:normAutofit/>
          </a:bodyPr>
          <a:lstStyle/>
          <a:p>
            <a:pPr indent="0">
              <a:buNone/>
            </a:pPr>
            <a:r>
              <a:rPr lang="en-US" sz="1600" b="1" dirty="0"/>
              <a:t>A Board Member may resign at any time by giving written notice to the Board or the president. A vacancy in any Board position because of death, sickness, resignation, removal, disqualification, or otherwise, shall be filled by the Board, within one (1) month of the vacancy, for the remaining portion of said Board member’s term. Any Board member may make a nomination to fill the vacancy, and a simple majority of the Board members present is required to elect a nominated Regular Member to fill a vacant position.</a:t>
            </a:r>
            <a:endParaRPr lang="en-US" sz="1600" dirty="0"/>
          </a:p>
        </p:txBody>
      </p:sp>
    </p:spTree>
    <p:extLst>
      <p:ext uri="{BB962C8B-B14F-4D97-AF65-F5344CB8AC3E}">
        <p14:creationId xmlns:p14="http://schemas.microsoft.com/office/powerpoint/2010/main" val="244442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Board Positions:</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b="1" dirty="0"/>
              <a:t>The Board of Directors shall elect officers for the following positions:</a:t>
            </a:r>
            <a:endParaRPr lang="en-US" dirty="0"/>
          </a:p>
          <a:p>
            <a:pPr indent="0">
              <a:buNone/>
            </a:pPr>
            <a:r>
              <a:rPr lang="en-US" b="1" dirty="0"/>
              <a:t>1. President, who shall be a resident of the United States </a:t>
            </a:r>
            <a:endParaRPr lang="en-US" dirty="0"/>
          </a:p>
          <a:p>
            <a:pPr indent="0">
              <a:buNone/>
            </a:pPr>
            <a:r>
              <a:rPr lang="en-US" b="1" dirty="0"/>
              <a:t>2. Vice President.</a:t>
            </a:r>
            <a:endParaRPr lang="en-US" dirty="0"/>
          </a:p>
          <a:p>
            <a:pPr indent="0">
              <a:buNone/>
            </a:pPr>
            <a:r>
              <a:rPr lang="en-US" b="1" dirty="0"/>
              <a:t> 3. Treasurer. </a:t>
            </a:r>
            <a:endParaRPr lang="en-US" dirty="0"/>
          </a:p>
          <a:p>
            <a:pPr indent="0">
              <a:buNone/>
            </a:pPr>
            <a:r>
              <a:rPr lang="en-US" b="1" dirty="0"/>
              <a:t>4. Administrative Secretary. </a:t>
            </a:r>
            <a:endParaRPr lang="en-US" dirty="0"/>
          </a:p>
          <a:p>
            <a:pPr indent="0">
              <a:buNone/>
            </a:pPr>
            <a:r>
              <a:rPr lang="en-US" b="1" dirty="0"/>
              <a:t>5. Secretary for Youth and Students Affairs.</a:t>
            </a:r>
            <a:endParaRPr lang="en-US" dirty="0"/>
          </a:p>
          <a:p>
            <a:pPr indent="0">
              <a:buNone/>
            </a:pPr>
            <a:r>
              <a:rPr lang="en-US" b="1" dirty="0"/>
              <a:t>6. Outreach Secretary.</a:t>
            </a:r>
            <a:endParaRPr lang="en-US" dirty="0"/>
          </a:p>
          <a:p>
            <a:pPr indent="0">
              <a:buNone/>
            </a:pPr>
            <a:r>
              <a:rPr lang="en-US" b="1" dirty="0"/>
              <a:t>7. Activities Coordinator.</a:t>
            </a:r>
            <a:endParaRPr lang="en-US" dirty="0"/>
          </a:p>
        </p:txBody>
      </p:sp>
    </p:spTree>
    <p:extLst>
      <p:ext uri="{BB962C8B-B14F-4D97-AF65-F5344CB8AC3E}">
        <p14:creationId xmlns:p14="http://schemas.microsoft.com/office/powerpoint/2010/main" val="1815653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b="1" dirty="0"/>
              <a:t>Duties and Responsibilities of the Officers</a:t>
            </a:r>
            <a:endParaRPr lang="en-US" dirty="0"/>
          </a:p>
        </p:txBody>
      </p:sp>
      <p:sp>
        <p:nvSpPr>
          <p:cNvPr id="3" name="Content Placeholder 2"/>
          <p:cNvSpPr>
            <a:spLocks noGrp="1"/>
          </p:cNvSpPr>
          <p:nvPr>
            <p:ph idx="1"/>
          </p:nvPr>
        </p:nvSpPr>
        <p:spPr/>
        <p:txBody>
          <a:bodyPr/>
          <a:lstStyle/>
          <a:p>
            <a:pPr indent="0">
              <a:buNone/>
            </a:pPr>
            <a:r>
              <a:rPr lang="en-US" sz="2000" b="1" dirty="0"/>
              <a:t>President:</a:t>
            </a:r>
            <a:r>
              <a:rPr lang="en-US" b="1" dirty="0"/>
              <a:t> </a:t>
            </a:r>
          </a:p>
          <a:p>
            <a:pPr lvl="1"/>
            <a:r>
              <a:rPr lang="en-US" sz="2000" b="1" dirty="0"/>
              <a:t>Supervise all business of the Corporation.</a:t>
            </a:r>
            <a:endParaRPr lang="en-US" sz="2000" dirty="0"/>
          </a:p>
          <a:p>
            <a:pPr lvl="1"/>
            <a:r>
              <a:rPr lang="en-US" sz="2000" b="1" dirty="0"/>
              <a:t>Preside at all meetings of the Board of Trustees.</a:t>
            </a:r>
            <a:endParaRPr lang="en-US" sz="2000" dirty="0"/>
          </a:p>
          <a:p>
            <a:pPr lvl="1"/>
            <a:r>
              <a:rPr lang="en-US" sz="2000" b="1" dirty="0"/>
              <a:t>Ensure the execution of the decisions by the Board of Directors.   </a:t>
            </a:r>
            <a:endParaRPr lang="en-US" sz="2000" dirty="0"/>
          </a:p>
          <a:p>
            <a:pPr lvl="1"/>
            <a:r>
              <a:rPr lang="en-US" sz="2000" b="1" dirty="0"/>
              <a:t>Take any and all necessary action to protect the interests of ASA.</a:t>
            </a:r>
            <a:endParaRPr lang="en-US" sz="2000" dirty="0"/>
          </a:p>
          <a:p>
            <a:pPr indent="0">
              <a:buNone/>
            </a:pPr>
            <a:endParaRPr lang="en-US" dirty="0"/>
          </a:p>
        </p:txBody>
      </p:sp>
    </p:spTree>
    <p:extLst>
      <p:ext uri="{BB962C8B-B14F-4D97-AF65-F5344CB8AC3E}">
        <p14:creationId xmlns:p14="http://schemas.microsoft.com/office/powerpoint/2010/main" val="45170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Mission</a:t>
            </a:r>
            <a:r>
              <a:rPr lang="en-US" dirty="0"/>
              <a:t>	</a:t>
            </a:r>
          </a:p>
        </p:txBody>
      </p:sp>
      <p:sp>
        <p:nvSpPr>
          <p:cNvPr id="3" name="Content Placeholder 2"/>
          <p:cNvSpPr>
            <a:spLocks noGrp="1"/>
          </p:cNvSpPr>
          <p:nvPr>
            <p:ph idx="1"/>
          </p:nvPr>
        </p:nvSpPr>
        <p:spPr/>
        <p:txBody>
          <a:bodyPr/>
          <a:lstStyle/>
          <a:p>
            <a:r>
              <a:rPr lang="en-US" b="1" dirty="0"/>
              <a:t>Our Mission is;</a:t>
            </a:r>
            <a:r>
              <a:rPr lang="en-US" dirty="0"/>
              <a:t> </a:t>
            </a:r>
          </a:p>
          <a:p>
            <a:pPr marL="0" indent="0">
              <a:buNone/>
            </a:pPr>
            <a:r>
              <a:rPr lang="en-US" b="1" dirty="0"/>
              <a:t>	To unite all people of Sinjil origin in the United States 	of America to be one family united for  their love for 	Sinjil, and Palestine.</a:t>
            </a:r>
            <a:endParaRPr lang="en-US" dirty="0"/>
          </a:p>
          <a:p>
            <a:endParaRPr lang="en-US" dirty="0"/>
          </a:p>
        </p:txBody>
      </p:sp>
    </p:spTree>
    <p:extLst>
      <p:ext uri="{BB962C8B-B14F-4D97-AF65-F5344CB8AC3E}">
        <p14:creationId xmlns:p14="http://schemas.microsoft.com/office/powerpoint/2010/main" val="357854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1066800"/>
          </a:xfrm>
        </p:spPr>
        <p:txBody>
          <a:bodyPr>
            <a:normAutofit fontScale="90000"/>
          </a:bodyPr>
          <a:lstStyle/>
          <a:p>
            <a:r>
              <a:rPr lang="en-US" b="1" dirty="0"/>
              <a:t>Responsibilities of the Officers</a:t>
            </a:r>
            <a:endParaRPr lang="en-US" dirty="0"/>
          </a:p>
        </p:txBody>
      </p:sp>
      <p:sp>
        <p:nvSpPr>
          <p:cNvPr id="3" name="Content Placeholder 2"/>
          <p:cNvSpPr>
            <a:spLocks noGrp="1"/>
          </p:cNvSpPr>
          <p:nvPr>
            <p:ph idx="1"/>
          </p:nvPr>
        </p:nvSpPr>
        <p:spPr/>
        <p:txBody>
          <a:bodyPr>
            <a:normAutofit fontScale="92500"/>
          </a:bodyPr>
          <a:lstStyle/>
          <a:p>
            <a:pPr indent="0">
              <a:buNone/>
            </a:pPr>
            <a:r>
              <a:rPr lang="en-US" sz="2000" b="1" dirty="0"/>
              <a:t>President:</a:t>
            </a:r>
          </a:p>
          <a:p>
            <a:pPr indent="0">
              <a:buNone/>
            </a:pPr>
            <a:r>
              <a:rPr lang="en-US" sz="2400" b="1" dirty="0"/>
              <a:t>Any action initiated unilaterally by the president shall be reviewed by the Board within one (1) month of its initiation. Upon review, the Board, by simple majority may uphold, alter, or cancel said action. </a:t>
            </a:r>
            <a:endParaRPr lang="en-US" sz="2400" dirty="0"/>
          </a:p>
          <a:p>
            <a:pPr indent="0">
              <a:buNone/>
            </a:pPr>
            <a:endParaRPr lang="en-US" dirty="0"/>
          </a:p>
        </p:txBody>
      </p:sp>
    </p:spTree>
    <p:extLst>
      <p:ext uri="{BB962C8B-B14F-4D97-AF65-F5344CB8AC3E}">
        <p14:creationId xmlns:p14="http://schemas.microsoft.com/office/powerpoint/2010/main" val="281606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Vice President:</a:t>
            </a:r>
            <a:endParaRPr lang="en-US" dirty="0"/>
          </a:p>
        </p:txBody>
      </p:sp>
      <p:sp>
        <p:nvSpPr>
          <p:cNvPr id="3" name="Content Placeholder 2"/>
          <p:cNvSpPr>
            <a:spLocks noGrp="1"/>
          </p:cNvSpPr>
          <p:nvPr>
            <p:ph idx="1"/>
          </p:nvPr>
        </p:nvSpPr>
        <p:spPr/>
        <p:txBody>
          <a:bodyPr/>
          <a:lstStyle/>
          <a:p>
            <a:pPr lvl="1"/>
            <a:r>
              <a:rPr lang="en-US" sz="2400" b="1" dirty="0"/>
              <a:t>Oversee the work of the committees. </a:t>
            </a:r>
            <a:endParaRPr lang="en-US" sz="2400" dirty="0"/>
          </a:p>
          <a:p>
            <a:pPr lvl="1"/>
            <a:r>
              <a:rPr lang="en-US" sz="2400" b="1" dirty="0"/>
              <a:t>Manage the day-to-day order of business. </a:t>
            </a:r>
            <a:endParaRPr lang="en-US" sz="2400" dirty="0"/>
          </a:p>
          <a:p>
            <a:pPr lvl="1"/>
            <a:r>
              <a:rPr lang="en-US" sz="2400" b="1" dirty="0"/>
              <a:t>Assume all responsibilities allocated to the post of the president in the event of the president’s absence. </a:t>
            </a:r>
            <a:endParaRPr lang="en-US" sz="2400" dirty="0"/>
          </a:p>
          <a:p>
            <a:pPr lvl="1"/>
            <a:r>
              <a:rPr lang="en-US" sz="2400" b="1" dirty="0"/>
              <a:t>Enforce the ASA regulations as approved by the Board of Trustees.</a:t>
            </a:r>
            <a:endParaRPr lang="en-US" sz="2400" dirty="0"/>
          </a:p>
          <a:p>
            <a:pPr indent="0">
              <a:buNone/>
            </a:pPr>
            <a:endParaRPr lang="en-US" dirty="0"/>
          </a:p>
        </p:txBody>
      </p:sp>
    </p:spTree>
    <p:extLst>
      <p:ext uri="{BB962C8B-B14F-4D97-AF65-F5344CB8AC3E}">
        <p14:creationId xmlns:p14="http://schemas.microsoft.com/office/powerpoint/2010/main" val="346832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Treasurer:</a:t>
            </a:r>
            <a:endParaRPr lang="en-US" dirty="0"/>
          </a:p>
        </p:txBody>
      </p:sp>
      <p:sp>
        <p:nvSpPr>
          <p:cNvPr id="3" name="Content Placeholder 2"/>
          <p:cNvSpPr>
            <a:spLocks noGrp="1"/>
          </p:cNvSpPr>
          <p:nvPr>
            <p:ph idx="1"/>
          </p:nvPr>
        </p:nvSpPr>
        <p:spPr/>
        <p:txBody>
          <a:bodyPr>
            <a:normAutofit lnSpcReduction="10000"/>
          </a:bodyPr>
          <a:lstStyle/>
          <a:p>
            <a:pPr lvl="1"/>
            <a:r>
              <a:rPr lang="en-US" sz="1800" b="1" dirty="0"/>
              <a:t>Manage all funds, financial affairs, financial records, and securities of the corporation.</a:t>
            </a:r>
            <a:endParaRPr lang="en-US" sz="1800" dirty="0"/>
          </a:p>
          <a:p>
            <a:pPr lvl="1"/>
            <a:r>
              <a:rPr lang="en-US" sz="1800" b="1" dirty="0"/>
              <a:t>Preside over the finance committee if formed. </a:t>
            </a:r>
            <a:endParaRPr lang="en-US" sz="1800" dirty="0"/>
          </a:p>
          <a:p>
            <a:pPr lvl="1"/>
            <a:r>
              <a:rPr lang="en-US" sz="1800" b="1" dirty="0"/>
              <a:t>Sign checks up to $1000. The president or Vice president must co-sign for amounts greater than $1000, but less than $30,000. Any financial transactions, greater than $30,000 will require approval by simple majority of the Board. </a:t>
            </a:r>
            <a:endParaRPr lang="en-US" sz="1800" dirty="0"/>
          </a:p>
          <a:p>
            <a:pPr lvl="1"/>
            <a:r>
              <a:rPr lang="en-US" sz="1800" b="1" dirty="0"/>
              <a:t>Present the financial records of the Corporation to a certified public accountant (CPA) at least once annually for revision and/or auditing.</a:t>
            </a:r>
            <a:endParaRPr lang="en-US" sz="1800" dirty="0"/>
          </a:p>
          <a:p>
            <a:pPr indent="0">
              <a:buNone/>
            </a:pPr>
            <a:endParaRPr lang="en-US" dirty="0"/>
          </a:p>
        </p:txBody>
      </p:sp>
    </p:spTree>
    <p:extLst>
      <p:ext uri="{BB962C8B-B14F-4D97-AF65-F5344CB8AC3E}">
        <p14:creationId xmlns:p14="http://schemas.microsoft.com/office/powerpoint/2010/main" val="560803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Autofit/>
          </a:bodyPr>
          <a:lstStyle/>
          <a:p>
            <a:r>
              <a:rPr lang="en-US" sz="2800" b="1" dirty="0"/>
              <a:t>Administrative Secretary:</a:t>
            </a:r>
            <a:endParaRPr lang="en-US" sz="2800" dirty="0"/>
          </a:p>
        </p:txBody>
      </p:sp>
      <p:sp>
        <p:nvSpPr>
          <p:cNvPr id="3" name="Content Placeholder 2"/>
          <p:cNvSpPr>
            <a:spLocks noGrp="1"/>
          </p:cNvSpPr>
          <p:nvPr>
            <p:ph idx="1"/>
          </p:nvPr>
        </p:nvSpPr>
        <p:spPr/>
        <p:txBody>
          <a:bodyPr>
            <a:normAutofit fontScale="77500" lnSpcReduction="20000"/>
          </a:bodyPr>
          <a:lstStyle/>
          <a:p>
            <a:pPr lvl="0"/>
            <a:r>
              <a:rPr lang="en-US" sz="1900" b="1" dirty="0"/>
              <a:t>Take and keep the minutes of the meetings of the Board of Directors.</a:t>
            </a:r>
            <a:endParaRPr lang="en-US" sz="1900" dirty="0"/>
          </a:p>
          <a:p>
            <a:pPr lvl="0"/>
            <a:r>
              <a:rPr lang="en-US" sz="1900" b="1" dirty="0"/>
              <a:t>Serve notice of the meetings in accordance with the provisions of these By-Laws.</a:t>
            </a:r>
            <a:endParaRPr lang="en-US" sz="1900" dirty="0"/>
          </a:p>
          <a:p>
            <a:pPr lvl="0"/>
            <a:r>
              <a:rPr lang="en-US" sz="1900" b="1" dirty="0"/>
              <a:t>Maintain all records and the seal of the corporation.    </a:t>
            </a:r>
            <a:endParaRPr lang="en-US" sz="1900" dirty="0"/>
          </a:p>
          <a:p>
            <a:pPr lvl="0"/>
            <a:r>
              <a:rPr lang="en-US" sz="1900" b="1" dirty="0"/>
              <a:t>See that the seal of the corporation is affixed to all corporate documents in accordance with the provisions of these by-laws.</a:t>
            </a:r>
            <a:endParaRPr lang="en-US" sz="1900" dirty="0"/>
          </a:p>
          <a:p>
            <a:r>
              <a:rPr lang="en-US" sz="1900" b="1" dirty="0"/>
              <a:t>Receive membership applications and present them to the Board of Directors for approval. </a:t>
            </a:r>
            <a:br>
              <a:rPr lang="en-US" b="1" dirty="0"/>
            </a:br>
            <a:endParaRPr lang="en-US" dirty="0"/>
          </a:p>
        </p:txBody>
      </p:sp>
    </p:spTree>
    <p:extLst>
      <p:ext uri="{BB962C8B-B14F-4D97-AF65-F5344CB8AC3E}">
        <p14:creationId xmlns:p14="http://schemas.microsoft.com/office/powerpoint/2010/main" val="398829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14400"/>
          </a:xfrm>
        </p:spPr>
        <p:txBody>
          <a:bodyPr>
            <a:normAutofit fontScale="90000"/>
          </a:bodyPr>
          <a:lstStyle/>
          <a:p>
            <a:r>
              <a:rPr lang="en-US" b="1" dirty="0"/>
              <a:t> </a:t>
            </a:r>
            <a:r>
              <a:rPr lang="en-US" sz="3100" b="1" dirty="0"/>
              <a:t>Executive Officers and Committees:</a:t>
            </a:r>
            <a:endParaRPr lang="en-US" sz="3100" dirty="0"/>
          </a:p>
        </p:txBody>
      </p:sp>
      <p:sp>
        <p:nvSpPr>
          <p:cNvPr id="3" name="Content Placeholder 2"/>
          <p:cNvSpPr>
            <a:spLocks noGrp="1"/>
          </p:cNvSpPr>
          <p:nvPr>
            <p:ph idx="1"/>
          </p:nvPr>
        </p:nvSpPr>
        <p:spPr/>
        <p:txBody>
          <a:bodyPr>
            <a:normAutofit fontScale="92500" lnSpcReduction="10000"/>
          </a:bodyPr>
          <a:lstStyle/>
          <a:p>
            <a:pPr indent="0">
              <a:buNone/>
            </a:pPr>
            <a:r>
              <a:rPr lang="en-US" b="1" dirty="0"/>
              <a:t>The Board may appoint Executive Officers and committees from the Board of Directors or General Assembly as needed to perform specific tasks that serve ASCA. Committee Members or Executive Officers can be nominated by any Board Member and shall be appointed by a majority vote of the Board of Directors present. Executive Officers, if appointed, should include at least one student. Said Officers and Committee Members may be removed from their positions by a majority vote of the Board of Directors.</a:t>
            </a:r>
            <a:endParaRPr lang="en-US" dirty="0"/>
          </a:p>
          <a:p>
            <a:pPr indent="0">
              <a:buNone/>
            </a:pPr>
            <a:endParaRPr lang="en-US" dirty="0"/>
          </a:p>
        </p:txBody>
      </p:sp>
    </p:spTree>
    <p:extLst>
      <p:ext uri="{BB962C8B-B14F-4D97-AF65-F5344CB8AC3E}">
        <p14:creationId xmlns:p14="http://schemas.microsoft.com/office/powerpoint/2010/main" val="824465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Autofit/>
          </a:bodyPr>
          <a:lstStyle/>
          <a:p>
            <a:r>
              <a:rPr lang="en-US" sz="2800" b="1" dirty="0"/>
              <a:t>Term of the Board of Directors:</a:t>
            </a:r>
            <a:endParaRPr lang="en-US" sz="2800" dirty="0"/>
          </a:p>
        </p:txBody>
      </p:sp>
      <p:sp>
        <p:nvSpPr>
          <p:cNvPr id="3" name="Content Placeholder 2"/>
          <p:cNvSpPr>
            <a:spLocks noGrp="1"/>
          </p:cNvSpPr>
          <p:nvPr>
            <p:ph idx="1"/>
          </p:nvPr>
        </p:nvSpPr>
        <p:spPr/>
        <p:txBody>
          <a:bodyPr>
            <a:normAutofit/>
          </a:bodyPr>
          <a:lstStyle/>
          <a:p>
            <a:pPr indent="0">
              <a:buNone/>
            </a:pPr>
            <a:r>
              <a:rPr lang="en-US" sz="2800" b="1" dirty="0"/>
              <a:t>The Board of Directors shall serve staggered, two (2) year terms, effective as of the 2023-2025 elections.</a:t>
            </a:r>
            <a:endParaRPr lang="en-US" sz="2800" dirty="0"/>
          </a:p>
        </p:txBody>
      </p:sp>
    </p:spTree>
    <p:extLst>
      <p:ext uri="{BB962C8B-B14F-4D97-AF65-F5344CB8AC3E}">
        <p14:creationId xmlns:p14="http://schemas.microsoft.com/office/powerpoint/2010/main" val="3648220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Autofit/>
          </a:bodyPr>
          <a:lstStyle/>
          <a:p>
            <a:r>
              <a:rPr lang="en-US" sz="2800" b="1" dirty="0"/>
              <a:t>Elections of the Board of Directors:</a:t>
            </a:r>
            <a:endParaRPr lang="en-US" sz="2800" dirty="0"/>
          </a:p>
        </p:txBody>
      </p:sp>
      <p:sp>
        <p:nvSpPr>
          <p:cNvPr id="3" name="Content Placeholder 2"/>
          <p:cNvSpPr>
            <a:spLocks noGrp="1"/>
          </p:cNvSpPr>
          <p:nvPr>
            <p:ph idx="1"/>
          </p:nvPr>
        </p:nvSpPr>
        <p:spPr/>
        <p:txBody>
          <a:bodyPr>
            <a:normAutofit lnSpcReduction="10000"/>
          </a:bodyPr>
          <a:lstStyle/>
          <a:p>
            <a:r>
              <a:rPr lang="en-US" b="1" dirty="0"/>
              <a:t>The Board of Directors shall be elected by the General Assembly.</a:t>
            </a:r>
            <a:endParaRPr lang="en-US" dirty="0"/>
          </a:p>
          <a:p>
            <a:r>
              <a:rPr lang="en-US" b="1" dirty="0"/>
              <a:t>The Election Committee shall be responsible for nominating new Board members and conducting elections, as outlined in Section VIII:1.</a:t>
            </a:r>
            <a:endParaRPr lang="en-US" dirty="0"/>
          </a:p>
          <a:p>
            <a:r>
              <a:rPr lang="en-US" b="1" dirty="0"/>
              <a:t> Board Member terms shall expire at the first meeting of the Board following said elections.</a:t>
            </a:r>
            <a:endParaRPr lang="en-US" dirty="0"/>
          </a:p>
          <a:p>
            <a:pPr indent="0">
              <a:buNone/>
            </a:pPr>
            <a:endParaRPr lang="en-US" dirty="0"/>
          </a:p>
        </p:txBody>
      </p:sp>
    </p:spTree>
    <p:extLst>
      <p:ext uri="{BB962C8B-B14F-4D97-AF65-F5344CB8AC3E}">
        <p14:creationId xmlns:p14="http://schemas.microsoft.com/office/powerpoint/2010/main" val="1294188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Removal and Recall:</a:t>
            </a:r>
            <a:endParaRPr lang="en-US" dirty="0"/>
          </a:p>
        </p:txBody>
      </p:sp>
      <p:sp>
        <p:nvSpPr>
          <p:cNvPr id="3" name="Content Placeholder 2"/>
          <p:cNvSpPr>
            <a:spLocks noGrp="1"/>
          </p:cNvSpPr>
          <p:nvPr>
            <p:ph idx="1"/>
          </p:nvPr>
        </p:nvSpPr>
        <p:spPr/>
        <p:txBody>
          <a:bodyPr/>
          <a:lstStyle/>
          <a:p>
            <a:pPr indent="0">
              <a:buNone/>
            </a:pPr>
            <a:r>
              <a:rPr lang="en-US" sz="2400" b="1" dirty="0"/>
              <a:t>1. Removal:</a:t>
            </a:r>
            <a:endParaRPr lang="en-US" sz="2400" dirty="0"/>
          </a:p>
          <a:p>
            <a:pPr lvl="0"/>
            <a:r>
              <a:rPr lang="en-US" sz="2000" b="1" dirty="0"/>
              <a:t>The Board may remove any Board member who fails to carry out his/her responsibilities by simple majority vote.</a:t>
            </a:r>
            <a:endParaRPr lang="en-US" sz="2000" dirty="0"/>
          </a:p>
          <a:p>
            <a:pPr lvl="0"/>
            <a:r>
              <a:rPr lang="en-US" sz="2000" b="1" dirty="0"/>
              <a:t>A Board Member shall be removed from the Board if he/she loses his/her status as a Regular Member.</a:t>
            </a:r>
            <a:endParaRPr lang="en-US" sz="2000" dirty="0"/>
          </a:p>
          <a:p>
            <a:pPr indent="0">
              <a:buNone/>
            </a:pPr>
            <a:endParaRPr lang="en-US" dirty="0"/>
          </a:p>
        </p:txBody>
      </p:sp>
    </p:spTree>
    <p:extLst>
      <p:ext uri="{BB962C8B-B14F-4D97-AF65-F5344CB8AC3E}">
        <p14:creationId xmlns:p14="http://schemas.microsoft.com/office/powerpoint/2010/main" val="3555815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Removal and Recall:</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sz="2400" b="1" dirty="0"/>
              <a:t>2. Appeal:</a:t>
            </a:r>
            <a:endParaRPr lang="en-US" sz="2400" dirty="0"/>
          </a:p>
          <a:p>
            <a:pPr lvl="0"/>
            <a:r>
              <a:rPr lang="en-US" b="1" dirty="0"/>
              <a:t>In the event that a Board Member wants to appeal his/her removal, he/she shall file a written appeal request within thirty (30) days of said removal.</a:t>
            </a:r>
            <a:endParaRPr lang="en-US" dirty="0"/>
          </a:p>
          <a:p>
            <a:pPr lvl="0"/>
            <a:r>
              <a:rPr lang="en-US" b="1" dirty="0"/>
              <a:t>Upon receipt of said request, the Board shall call a special meeting of the General Assembly no less than twenty-one (60) days from the date the request is received.</a:t>
            </a:r>
            <a:endParaRPr lang="en-US" dirty="0"/>
          </a:p>
          <a:p>
            <a:pPr indent="0">
              <a:buNone/>
            </a:pPr>
            <a:endParaRPr lang="en-US" dirty="0"/>
          </a:p>
        </p:txBody>
      </p:sp>
    </p:spTree>
    <p:extLst>
      <p:ext uri="{BB962C8B-B14F-4D97-AF65-F5344CB8AC3E}">
        <p14:creationId xmlns:p14="http://schemas.microsoft.com/office/powerpoint/2010/main" val="4274958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Removal and Recall:</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a:t>If a quorum is present, as described in Section 6:2 herein; a majority of the Regular Members can reverse the Board’s suspension.</a:t>
            </a:r>
            <a:endParaRPr lang="en-US" dirty="0"/>
          </a:p>
          <a:p>
            <a:pPr lvl="0"/>
            <a:r>
              <a:rPr lang="en-US" b="1" dirty="0"/>
              <a:t>In the event that a Board Member is believed by the General Assembly to be incapable of fulfilling the responsibilities of his/her position, one-third of the Regular Members can call a special General Assembly meeting to remove the Board Member from the Board of Trustees. If a quorum is present at said meeting, as described in Section 7:2 herein, a Board Member’s removal shall be approved by a two-third’s (2/3’s) majority vote.</a:t>
            </a:r>
            <a:endParaRPr lang="en-US" dirty="0"/>
          </a:p>
          <a:p>
            <a:pPr indent="0">
              <a:buNone/>
            </a:pPr>
            <a:endParaRPr lang="en-US" dirty="0"/>
          </a:p>
        </p:txBody>
      </p:sp>
    </p:spTree>
    <p:extLst>
      <p:ext uri="{BB962C8B-B14F-4D97-AF65-F5344CB8AC3E}">
        <p14:creationId xmlns:p14="http://schemas.microsoft.com/office/powerpoint/2010/main" val="72317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C8CB-CCA1-E08B-88C4-2C2FCE9F8248}"/>
              </a:ext>
            </a:extLst>
          </p:cNvPr>
          <p:cNvSpPr>
            <a:spLocks noGrp="1"/>
          </p:cNvSpPr>
          <p:nvPr>
            <p:ph type="title"/>
          </p:nvPr>
        </p:nvSpPr>
        <p:spPr/>
        <p:txBody>
          <a:bodyPr/>
          <a:lstStyle/>
          <a:p>
            <a:r>
              <a:rPr lang="en-US" b="1" dirty="0"/>
              <a:t>vision</a:t>
            </a:r>
          </a:p>
        </p:txBody>
      </p:sp>
      <p:sp>
        <p:nvSpPr>
          <p:cNvPr id="3" name="Content Placeholder 2">
            <a:extLst>
              <a:ext uri="{FF2B5EF4-FFF2-40B4-BE49-F238E27FC236}">
                <a16:creationId xmlns:a16="http://schemas.microsoft.com/office/drawing/2014/main" id="{9F053707-CA69-5638-B7AA-AA6CD52E81F1}"/>
              </a:ext>
            </a:extLst>
          </p:cNvPr>
          <p:cNvSpPr>
            <a:spLocks noGrp="1"/>
          </p:cNvSpPr>
          <p:nvPr>
            <p:ph idx="1"/>
          </p:nvPr>
        </p:nvSpPr>
        <p:spPr/>
        <p:txBody>
          <a:bodyPr/>
          <a:lstStyle/>
          <a:p>
            <a:pPr marL="182880" marR="0" indent="0">
              <a:lnSpc>
                <a:spcPct val="115000"/>
              </a:lnSpc>
              <a:spcBef>
                <a:spcPts val="0"/>
              </a:spcBef>
              <a:spcAft>
                <a:spcPts val="1000"/>
              </a:spcAft>
              <a:buNone/>
            </a:pPr>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	</a:t>
            </a:r>
          </a:p>
          <a:p>
            <a:pPr marL="182880" marR="0" indent="0">
              <a:lnSpc>
                <a:spcPct val="115000"/>
              </a:lnSpc>
              <a:spcBef>
                <a:spcPts val="0"/>
              </a:spcBef>
              <a:spcAft>
                <a:spcPts val="1000"/>
              </a:spcAft>
              <a:buNone/>
            </a:pPr>
            <a:r>
              <a:rPr lang="en-US" b="1" dirty="0">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Establish an ideal association that will 	promote a brotherly relationship among the 	</a:t>
            </a:r>
            <a:r>
              <a:rPr lang="en-US" sz="1800">
                <a:effectLst/>
                <a:latin typeface="Tahoma" panose="020B0604030504040204" pitchFamily="34" charset="0"/>
                <a:ea typeface="Times New Roman" panose="02020603050405020304" pitchFamily="18" charset="0"/>
                <a:cs typeface="Times New Roman" panose="02020603050405020304" pitchFamily="18" charset="0"/>
              </a:rPr>
              <a:t>people 	of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Sinjil origin in the United States.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1000"/>
              </a:spcAft>
              <a:buNone/>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Strengthen the ties with Sinjil and help in  	eradicating poverty.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5409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Compensation: </a:t>
            </a:r>
            <a:endParaRPr lang="en-US" dirty="0"/>
          </a:p>
        </p:txBody>
      </p:sp>
      <p:sp>
        <p:nvSpPr>
          <p:cNvPr id="3" name="Content Placeholder 2"/>
          <p:cNvSpPr>
            <a:spLocks noGrp="1"/>
          </p:cNvSpPr>
          <p:nvPr>
            <p:ph idx="1"/>
          </p:nvPr>
        </p:nvSpPr>
        <p:spPr/>
        <p:txBody>
          <a:bodyPr/>
          <a:lstStyle/>
          <a:p>
            <a:pPr indent="0">
              <a:buNone/>
            </a:pPr>
            <a:r>
              <a:rPr lang="en-US" sz="3200" b="1" dirty="0"/>
              <a:t>Board Members shall not receive compensation for their service to the Board.</a:t>
            </a:r>
            <a:endParaRPr lang="en-US" sz="3200" dirty="0"/>
          </a:p>
          <a:p>
            <a:pPr indent="0">
              <a:buNone/>
            </a:pPr>
            <a:endParaRPr lang="en-US" dirty="0"/>
          </a:p>
        </p:txBody>
      </p:sp>
    </p:spTree>
    <p:extLst>
      <p:ext uri="{BB962C8B-B14F-4D97-AF65-F5344CB8AC3E}">
        <p14:creationId xmlns:p14="http://schemas.microsoft.com/office/powerpoint/2010/main" val="402211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Indemnification:</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b="1" dirty="0"/>
              <a:t>Any member of the Board of Directors, and any Regular Member acting as an Executive Officer or special Committee Member, as described in Section 7:10 herein, shall be respectively indemnified and held harmless from and against any and all costs, charges and expenses sustained or incurred as a result of any action, suit or proceeding which is brought, commenced or prosecuted against him/her for or in respect of any act, deed, matter or thing whatsoever, heretofore or hereafter made, done or permitted by him/her in or about the execution of duties of his/her office and all other costs, charges, and expenses which one sustains or incurs on or about, or in relation to the affairs thereof, except such costs, or charges or expenses as are occasioned by his/her own bad faith, fraud, willful misconduct or gross negligence or a knowing violation of the criminal law.</a:t>
            </a:r>
            <a:endParaRPr lang="en-US" dirty="0"/>
          </a:p>
        </p:txBody>
      </p:sp>
    </p:spTree>
    <p:extLst>
      <p:ext uri="{BB962C8B-B14F-4D97-AF65-F5344CB8AC3E}">
        <p14:creationId xmlns:p14="http://schemas.microsoft.com/office/powerpoint/2010/main" val="2348380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rmAutofit/>
          </a:bodyPr>
          <a:lstStyle/>
          <a:p>
            <a:r>
              <a:rPr lang="en-US" b="1" dirty="0"/>
              <a:t> </a:t>
            </a:r>
            <a:r>
              <a:rPr lang="en-US" sz="3100" b="1" dirty="0"/>
              <a:t> </a:t>
            </a:r>
            <a:r>
              <a:rPr lang="en-US" sz="3200" b="1" dirty="0"/>
              <a:t>ARTICLE VIII</a:t>
            </a:r>
            <a:endParaRPr lang="en-US" sz="3100" dirty="0"/>
          </a:p>
        </p:txBody>
      </p:sp>
      <p:sp>
        <p:nvSpPr>
          <p:cNvPr id="3" name="Content Placeholder 2"/>
          <p:cNvSpPr>
            <a:spLocks noGrp="1"/>
          </p:cNvSpPr>
          <p:nvPr>
            <p:ph idx="1"/>
          </p:nvPr>
        </p:nvSpPr>
        <p:spPr/>
        <p:txBody>
          <a:bodyPr>
            <a:normAutofit/>
          </a:bodyPr>
          <a:lstStyle/>
          <a:p>
            <a:pPr indent="0">
              <a:buNone/>
            </a:pPr>
            <a:r>
              <a:rPr lang="en-US" sz="3200" b="1" dirty="0"/>
              <a:t> Elections and Voting Procedures:</a:t>
            </a:r>
            <a:endParaRPr lang="en-US" sz="3200" dirty="0"/>
          </a:p>
        </p:txBody>
      </p:sp>
    </p:spTree>
    <p:extLst>
      <p:ext uri="{BB962C8B-B14F-4D97-AF65-F5344CB8AC3E}">
        <p14:creationId xmlns:p14="http://schemas.microsoft.com/office/powerpoint/2010/main" val="578349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Election Committee; </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a:t>The Board shall appoint an Election Committee from the ASCA regular membership body to manage all issues related to election of Board members, including nomination of prospective Board members. Previous and current Board members are eligible to serve, as are newly-identified Members. The Election Committee is to be appointed at least 4-8 weeks prior to the end of and Board member’s term. The Election Committee shall serve until the announcement of the election results.</a:t>
            </a:r>
            <a:endParaRPr lang="en-US" dirty="0"/>
          </a:p>
          <a:p>
            <a:pPr indent="0">
              <a:buNone/>
            </a:pPr>
            <a:endParaRPr lang="en-US" dirty="0"/>
          </a:p>
        </p:txBody>
      </p:sp>
    </p:spTree>
    <p:extLst>
      <p:ext uri="{BB962C8B-B14F-4D97-AF65-F5344CB8AC3E}">
        <p14:creationId xmlns:p14="http://schemas.microsoft.com/office/powerpoint/2010/main" val="1434762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Ballots:</a:t>
            </a:r>
            <a:endParaRPr lang="en-US" dirty="0"/>
          </a:p>
        </p:txBody>
      </p:sp>
      <p:sp>
        <p:nvSpPr>
          <p:cNvPr id="3" name="Content Placeholder 2"/>
          <p:cNvSpPr>
            <a:spLocks noGrp="1"/>
          </p:cNvSpPr>
          <p:nvPr>
            <p:ph idx="1"/>
          </p:nvPr>
        </p:nvSpPr>
        <p:spPr/>
        <p:txBody>
          <a:bodyPr/>
          <a:lstStyle/>
          <a:p>
            <a:pPr indent="0">
              <a:buNone/>
            </a:pPr>
            <a:r>
              <a:rPr lang="en-US" sz="3200" b="1" dirty="0"/>
              <a:t>Balloting form shall be determined at the sole discretion of the Election Committee.</a:t>
            </a:r>
            <a:endParaRPr lang="en-US" sz="3200" dirty="0"/>
          </a:p>
          <a:p>
            <a:pPr indent="0">
              <a:buNone/>
            </a:pPr>
            <a:endParaRPr lang="en-US" dirty="0"/>
          </a:p>
        </p:txBody>
      </p:sp>
    </p:spTree>
    <p:extLst>
      <p:ext uri="{BB962C8B-B14F-4D97-AF65-F5344CB8AC3E}">
        <p14:creationId xmlns:p14="http://schemas.microsoft.com/office/powerpoint/2010/main" val="2139901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Voting Procedure: </a:t>
            </a:r>
            <a:endParaRPr lang="en-US" dirty="0"/>
          </a:p>
        </p:txBody>
      </p:sp>
      <p:sp>
        <p:nvSpPr>
          <p:cNvPr id="3" name="Content Placeholder 2"/>
          <p:cNvSpPr>
            <a:spLocks noGrp="1"/>
          </p:cNvSpPr>
          <p:nvPr>
            <p:ph idx="1"/>
          </p:nvPr>
        </p:nvSpPr>
        <p:spPr/>
        <p:txBody>
          <a:bodyPr/>
          <a:lstStyle/>
          <a:p>
            <a:pPr indent="0">
              <a:buNone/>
            </a:pPr>
            <a:r>
              <a:rPr lang="en-US" sz="2800" b="1" dirty="0"/>
              <a:t>Each voting Member will be entitled to one vote per elected position. Ballots will be submitted by hand to the ASCA Election Committee.</a:t>
            </a:r>
            <a:endParaRPr lang="en-US" sz="2800" dirty="0"/>
          </a:p>
          <a:p>
            <a:pPr indent="0">
              <a:buNone/>
            </a:pPr>
            <a:endParaRPr lang="en-US" dirty="0"/>
          </a:p>
        </p:txBody>
      </p:sp>
    </p:spTree>
    <p:extLst>
      <p:ext uri="{BB962C8B-B14F-4D97-AF65-F5344CB8AC3E}">
        <p14:creationId xmlns:p14="http://schemas.microsoft.com/office/powerpoint/2010/main" val="4291773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Voting Eligibility: </a:t>
            </a:r>
            <a:endParaRPr lang="en-US" dirty="0"/>
          </a:p>
        </p:txBody>
      </p:sp>
      <p:sp>
        <p:nvSpPr>
          <p:cNvPr id="3" name="Content Placeholder 2"/>
          <p:cNvSpPr>
            <a:spLocks noGrp="1"/>
          </p:cNvSpPr>
          <p:nvPr>
            <p:ph idx="1"/>
          </p:nvPr>
        </p:nvSpPr>
        <p:spPr/>
        <p:txBody>
          <a:bodyPr>
            <a:normAutofit/>
          </a:bodyPr>
          <a:lstStyle/>
          <a:p>
            <a:pPr indent="0">
              <a:buNone/>
            </a:pPr>
            <a:r>
              <a:rPr lang="en-US" sz="3200" b="1" dirty="0"/>
              <a:t>Only Regular Members of the ASA are eligible to vote. </a:t>
            </a:r>
            <a:endParaRPr lang="en-US" sz="3200" dirty="0"/>
          </a:p>
        </p:txBody>
      </p:sp>
    </p:spTree>
    <p:extLst>
      <p:ext uri="{BB962C8B-B14F-4D97-AF65-F5344CB8AC3E}">
        <p14:creationId xmlns:p14="http://schemas.microsoft.com/office/powerpoint/2010/main" val="3697062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Scheduled Elections: </a:t>
            </a:r>
            <a:endParaRPr lang="en-US" dirty="0"/>
          </a:p>
        </p:txBody>
      </p:sp>
      <p:sp>
        <p:nvSpPr>
          <p:cNvPr id="3" name="Content Placeholder 2"/>
          <p:cNvSpPr>
            <a:spLocks noGrp="1"/>
          </p:cNvSpPr>
          <p:nvPr>
            <p:ph idx="1"/>
          </p:nvPr>
        </p:nvSpPr>
        <p:spPr/>
        <p:txBody>
          <a:bodyPr>
            <a:normAutofit/>
          </a:bodyPr>
          <a:lstStyle/>
          <a:p>
            <a:pPr indent="0">
              <a:buNone/>
            </a:pPr>
            <a:r>
              <a:rPr lang="en-US" sz="2800" b="1" dirty="0"/>
              <a:t>All elections, as described herein, will be scheduled for the last Sunday of May. Or when the term of the board expires; two years</a:t>
            </a:r>
            <a:endParaRPr lang="en-US" sz="2800" dirty="0"/>
          </a:p>
        </p:txBody>
      </p:sp>
    </p:spTree>
    <p:extLst>
      <p:ext uri="{BB962C8B-B14F-4D97-AF65-F5344CB8AC3E}">
        <p14:creationId xmlns:p14="http://schemas.microsoft.com/office/powerpoint/2010/main" val="121874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Secret Ballot </a:t>
            </a:r>
            <a:endParaRPr lang="en-US" sz="3200" dirty="0"/>
          </a:p>
        </p:txBody>
      </p:sp>
      <p:sp>
        <p:nvSpPr>
          <p:cNvPr id="3" name="Content Placeholder 2"/>
          <p:cNvSpPr>
            <a:spLocks noGrp="1"/>
          </p:cNvSpPr>
          <p:nvPr>
            <p:ph idx="1"/>
          </p:nvPr>
        </p:nvSpPr>
        <p:spPr/>
        <p:txBody>
          <a:bodyPr>
            <a:normAutofit/>
          </a:bodyPr>
          <a:lstStyle/>
          <a:p>
            <a:pPr indent="0">
              <a:buNone/>
            </a:pPr>
            <a:r>
              <a:rPr lang="en-US" sz="2800" b="1" dirty="0"/>
              <a:t>Ballots shall be completed in secret, but counted during an open meeting of the Election Committee.</a:t>
            </a:r>
            <a:endParaRPr lang="en-US" sz="2800" dirty="0"/>
          </a:p>
        </p:txBody>
      </p:sp>
    </p:spTree>
    <p:extLst>
      <p:ext uri="{BB962C8B-B14F-4D97-AF65-F5344CB8AC3E}">
        <p14:creationId xmlns:p14="http://schemas.microsoft.com/office/powerpoint/2010/main" val="782571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Approval:</a:t>
            </a:r>
            <a:endParaRPr lang="en-US" dirty="0"/>
          </a:p>
        </p:txBody>
      </p:sp>
      <p:sp>
        <p:nvSpPr>
          <p:cNvPr id="3" name="Content Placeholder 2"/>
          <p:cNvSpPr>
            <a:spLocks noGrp="1"/>
          </p:cNvSpPr>
          <p:nvPr>
            <p:ph idx="1"/>
          </p:nvPr>
        </p:nvSpPr>
        <p:spPr/>
        <p:txBody>
          <a:bodyPr>
            <a:normAutofit/>
          </a:bodyPr>
          <a:lstStyle/>
          <a:p>
            <a:pPr indent="0">
              <a:buNone/>
            </a:pPr>
            <a:r>
              <a:rPr lang="en-US" sz="2800" b="1" dirty="0"/>
              <a:t>A majority vote shall be required for approval of any action, except as specified herein.</a:t>
            </a:r>
            <a:endParaRPr lang="en-US" sz="2800" dirty="0"/>
          </a:p>
        </p:txBody>
      </p:sp>
    </p:spTree>
    <p:extLst>
      <p:ext uri="{BB962C8B-B14F-4D97-AF65-F5344CB8AC3E}">
        <p14:creationId xmlns:p14="http://schemas.microsoft.com/office/powerpoint/2010/main" val="315453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4800" b="1" dirty="0"/>
              <a:t>Purpose</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The purposes of ASA shall be to unite all the people of Sinjil origin in the United States in one organization that will play a vital role in connecting its members with each others, help the new immigrants to adjust and find proper and suitable locations for work and schools, and serve as a conduit to connect with, and help financially, the people in Sinjil to better their lives and alleviate the burden of occupation; to include but not limited to, education for children and adults, health, nutrition, and general wellbeing.</a:t>
            </a:r>
            <a:endParaRPr lang="en-US" dirty="0"/>
          </a:p>
          <a:p>
            <a:pPr marL="0" indent="0">
              <a:buNone/>
            </a:pPr>
            <a:endParaRPr lang="en-US" dirty="0"/>
          </a:p>
        </p:txBody>
      </p:sp>
    </p:spTree>
    <p:extLst>
      <p:ext uri="{BB962C8B-B14F-4D97-AF65-F5344CB8AC3E}">
        <p14:creationId xmlns:p14="http://schemas.microsoft.com/office/powerpoint/2010/main" val="303135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Fiscal Year: </a:t>
            </a:r>
            <a:endParaRPr lang="en-US" dirty="0"/>
          </a:p>
        </p:txBody>
      </p:sp>
      <p:sp>
        <p:nvSpPr>
          <p:cNvPr id="3" name="Content Placeholder 2"/>
          <p:cNvSpPr>
            <a:spLocks noGrp="1"/>
          </p:cNvSpPr>
          <p:nvPr>
            <p:ph idx="1"/>
          </p:nvPr>
        </p:nvSpPr>
        <p:spPr/>
        <p:txBody>
          <a:bodyPr/>
          <a:lstStyle/>
          <a:p>
            <a:pPr indent="0">
              <a:buNone/>
            </a:pPr>
            <a:r>
              <a:rPr lang="en-US" sz="2800" b="1" dirty="0"/>
              <a:t>The fiscal year of the corporation shall be determined by members of the board every year.</a:t>
            </a:r>
            <a:endParaRPr lang="en-US" sz="2800" dirty="0"/>
          </a:p>
          <a:p>
            <a:pPr indent="0">
              <a:buNone/>
            </a:pPr>
            <a:endParaRPr lang="en-US" dirty="0"/>
          </a:p>
        </p:txBody>
      </p:sp>
    </p:spTree>
    <p:extLst>
      <p:ext uri="{BB962C8B-B14F-4D97-AF65-F5344CB8AC3E}">
        <p14:creationId xmlns:p14="http://schemas.microsoft.com/office/powerpoint/2010/main" val="4125703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Amendments: </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b="1" dirty="0"/>
              <a:t>Any Regular Member may submit a proposed amendment to the By-laws to the Administrative Secretary, who shall present it to the Board at the next regularly scheduled Board meeting. If approved by a 2/3 majority vote of the Board, said Amendment shall be submitted to the General Assembly for review. A vote on any Amendment shall be scheduled no less than thirty (30) days from the date the Amendment is submitted to the General Assembly. Said vote shall be managed by the Election Committee under the terms specified in Article VIII herein. </a:t>
            </a:r>
            <a:endParaRPr lang="en-US" dirty="0"/>
          </a:p>
        </p:txBody>
      </p:sp>
    </p:spTree>
    <p:extLst>
      <p:ext uri="{BB962C8B-B14F-4D97-AF65-F5344CB8AC3E}">
        <p14:creationId xmlns:p14="http://schemas.microsoft.com/office/powerpoint/2010/main" val="3021793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Amendments:</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a:t>Proposed amendments must be approved by a 2/3 majority vote of the General Assembly. If less than fifty percent (50%) of the General Assembly participates in a vote, the amendment shall be submitted to the General Assembly a second time, with a vote scheduled no less than thirty (30) days from the time the Amendment is re-submitted. The proposed Amendment shall be accepted if approved by a 2/3’s majority vote, regardless of the response rate on the second submission.</a:t>
            </a:r>
            <a:endParaRPr lang="en-US" dirty="0"/>
          </a:p>
          <a:p>
            <a:pPr indent="0">
              <a:buNone/>
            </a:pPr>
            <a:endParaRPr lang="en-US" dirty="0"/>
          </a:p>
        </p:txBody>
      </p:sp>
    </p:spTree>
    <p:extLst>
      <p:ext uri="{BB962C8B-B14F-4D97-AF65-F5344CB8AC3E}">
        <p14:creationId xmlns:p14="http://schemas.microsoft.com/office/powerpoint/2010/main" val="3201072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Dissolution:</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b="1" dirty="0"/>
              <a:t>If at any time the General Assembly wishes to dissolve the Corporation, a proposal for dissolution must be submitted in the same manner as a proposed Amendment, as further described in Article XI. Any proposal for dissolution must be approved by a two-thirds (2/3’s) majority vote of the General Assembly. In case of dissolution of the Corporation, any assets remaining after payment of all debts and liabilities of the Corporation, as required by law, shall be distributed, upon the approval of five (5) of the seven (7) members of the ASA Board, to the American-Arab Anti </a:t>
            </a:r>
            <a:r>
              <a:rPr lang="en-US" b="1"/>
              <a:t>Discrimination Committee; ADC. </a:t>
            </a:r>
            <a:endParaRPr lang="en-US" dirty="0"/>
          </a:p>
          <a:p>
            <a:pPr indent="0">
              <a:buNone/>
            </a:pPr>
            <a:endParaRPr lang="en-US" dirty="0"/>
          </a:p>
        </p:txBody>
      </p:sp>
    </p:spTree>
    <p:extLst>
      <p:ext uri="{BB962C8B-B14F-4D97-AF65-F5344CB8AC3E}">
        <p14:creationId xmlns:p14="http://schemas.microsoft.com/office/powerpoint/2010/main" val="359283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Activities </a:t>
            </a:r>
            <a:endParaRPr lang="en-US" dirty="0"/>
          </a:p>
        </p:txBody>
      </p:sp>
      <p:sp>
        <p:nvSpPr>
          <p:cNvPr id="3" name="Content Placeholder 2"/>
          <p:cNvSpPr>
            <a:spLocks noGrp="1"/>
          </p:cNvSpPr>
          <p:nvPr>
            <p:ph idx="1"/>
          </p:nvPr>
        </p:nvSpPr>
        <p:spPr>
          <a:xfrm>
            <a:off x="1143000" y="2362200"/>
            <a:ext cx="7086600" cy="3276600"/>
          </a:xfrm>
        </p:spPr>
        <p:txBody>
          <a:bodyPr>
            <a:noAutofit/>
          </a:bodyPr>
          <a:lstStyle/>
          <a:p>
            <a:pPr lvl="0"/>
            <a:r>
              <a:rPr lang="en-US" sz="2000" b="1" dirty="0"/>
              <a:t>Hold an annual convention in different States every year.</a:t>
            </a:r>
            <a:endParaRPr lang="en-US" sz="2000" dirty="0"/>
          </a:p>
          <a:p>
            <a:r>
              <a:rPr lang="en-US" sz="2000" b="1" dirty="0"/>
              <a:t>Promote closer ties, relations, unity, and cooperation among       </a:t>
            </a:r>
            <a:r>
              <a:rPr lang="en-US" sz="2000" b="1" dirty="0" err="1"/>
              <a:t>Sinjilians</a:t>
            </a:r>
            <a:r>
              <a:rPr lang="en-US" sz="2000" b="1" dirty="0"/>
              <a:t> residing, studying or working in the United States to achieve ASA’s goals and objectives to the extent permitted by the law of united States of America. </a:t>
            </a:r>
            <a:endParaRPr lang="en-US" sz="2000" dirty="0"/>
          </a:p>
        </p:txBody>
      </p:sp>
    </p:spTree>
    <p:extLst>
      <p:ext uri="{BB962C8B-B14F-4D97-AF65-F5344CB8AC3E}">
        <p14:creationId xmlns:p14="http://schemas.microsoft.com/office/powerpoint/2010/main" val="148426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400800" cy="838200"/>
          </a:xfrm>
        </p:spPr>
        <p:txBody>
          <a:bodyPr>
            <a:normAutofit/>
          </a:bodyPr>
          <a:lstStyle/>
          <a:p>
            <a:r>
              <a:rPr lang="en-US" b="1" dirty="0"/>
              <a:t>Membership:</a:t>
            </a:r>
            <a:endParaRPr lang="en-US" dirty="0"/>
          </a:p>
        </p:txBody>
      </p:sp>
      <p:sp>
        <p:nvSpPr>
          <p:cNvPr id="3" name="Content Placeholder 2"/>
          <p:cNvSpPr>
            <a:spLocks noGrp="1"/>
          </p:cNvSpPr>
          <p:nvPr>
            <p:ph idx="1"/>
          </p:nvPr>
        </p:nvSpPr>
        <p:spPr/>
        <p:txBody>
          <a:bodyPr>
            <a:normAutofit fontScale="62500" lnSpcReduction="20000"/>
          </a:bodyPr>
          <a:lstStyle/>
          <a:p>
            <a:r>
              <a:rPr lang="en-US" sz="2300" b="1" dirty="0"/>
              <a:t>Categories: The membership of ASA shall consist of two categories:  </a:t>
            </a:r>
            <a:endParaRPr lang="en-US" sz="2300" dirty="0"/>
          </a:p>
          <a:p>
            <a:pPr lvl="0"/>
            <a:r>
              <a:rPr lang="en-US" sz="2300" b="1" dirty="0"/>
              <a:t>Regular Member: </a:t>
            </a:r>
            <a:endParaRPr lang="en-US" sz="2300" dirty="0"/>
          </a:p>
          <a:p>
            <a:pPr indent="0">
              <a:buNone/>
            </a:pPr>
            <a:r>
              <a:rPr lang="en-US" sz="2300" b="1" dirty="0"/>
              <a:t>This membership may be granted to any person of Sinjil origin at least 18 years of age; residing, working or studying in the United States. Regular Members have the privilege to vote, to nominate, and to be elected to any ASA position. </a:t>
            </a:r>
            <a:endParaRPr lang="en-US" sz="2300" dirty="0"/>
          </a:p>
          <a:p>
            <a:pPr lvl="0"/>
            <a:r>
              <a:rPr lang="en-US" sz="2300" b="1" dirty="0"/>
              <a:t>Associate Member: </a:t>
            </a:r>
            <a:endParaRPr lang="en-US" sz="2300" dirty="0"/>
          </a:p>
          <a:p>
            <a:pPr indent="0">
              <a:buNone/>
            </a:pPr>
            <a:r>
              <a:rPr lang="en-US" sz="2300" b="1" dirty="0"/>
              <a:t>This membership may be granted to any </a:t>
            </a:r>
            <a:r>
              <a:rPr lang="en-US" sz="2300" b="1" dirty="0" err="1"/>
              <a:t>Sinjilian</a:t>
            </a:r>
            <a:r>
              <a:rPr lang="en-US" sz="2300" b="1" dirty="0"/>
              <a:t> who does not meet the criteria for regular membership.</a:t>
            </a:r>
            <a:endParaRPr lang="en-US" sz="2300" dirty="0"/>
          </a:p>
          <a:p>
            <a:endParaRPr lang="en-US" dirty="0"/>
          </a:p>
        </p:txBody>
      </p:sp>
    </p:spTree>
    <p:extLst>
      <p:ext uri="{BB962C8B-B14F-4D97-AF65-F5344CB8AC3E}">
        <p14:creationId xmlns:p14="http://schemas.microsoft.com/office/powerpoint/2010/main" val="97219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1066800"/>
          </a:xfrm>
        </p:spPr>
        <p:txBody>
          <a:bodyPr>
            <a:normAutofit fontScale="90000"/>
          </a:bodyPr>
          <a:lstStyle/>
          <a:p>
            <a:r>
              <a:rPr lang="en-US" b="1" dirty="0"/>
              <a:t>Requirements of Membership </a:t>
            </a:r>
            <a:endParaRPr lang="en-US" dirty="0"/>
          </a:p>
        </p:txBody>
      </p:sp>
      <p:sp>
        <p:nvSpPr>
          <p:cNvPr id="3" name="Content Placeholder 2"/>
          <p:cNvSpPr>
            <a:spLocks noGrp="1"/>
          </p:cNvSpPr>
          <p:nvPr>
            <p:ph idx="1"/>
          </p:nvPr>
        </p:nvSpPr>
        <p:spPr/>
        <p:txBody>
          <a:bodyPr/>
          <a:lstStyle/>
          <a:p>
            <a:pPr lvl="0"/>
            <a:r>
              <a:rPr lang="en-US" b="1" dirty="0"/>
              <a:t> Acceptance of the purpose of ASA and compliance with its bylaws and membership requirements.</a:t>
            </a:r>
            <a:endParaRPr lang="en-US" dirty="0"/>
          </a:p>
          <a:p>
            <a:pPr lvl="0"/>
            <a:r>
              <a:rPr lang="en-US" b="1" dirty="0"/>
              <a:t>Annual, non-refundable membership fee, to be set at one hundred ($100) American Dollars per family, and adults, and adjusted from time to time by the ASA Board. </a:t>
            </a:r>
            <a:endParaRPr lang="en-US" dirty="0"/>
          </a:p>
          <a:p>
            <a:pPr lvl="0"/>
            <a:r>
              <a:rPr lang="en-US" b="1" dirty="0"/>
              <a:t>Completion of a membership application.</a:t>
            </a:r>
            <a:endParaRPr lang="en-US" dirty="0"/>
          </a:p>
        </p:txBody>
      </p:sp>
    </p:spTree>
    <p:extLst>
      <p:ext uri="{BB962C8B-B14F-4D97-AF65-F5344CB8AC3E}">
        <p14:creationId xmlns:p14="http://schemas.microsoft.com/office/powerpoint/2010/main" val="333665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b="1" dirty="0"/>
              <a:t>Privileges of Membership</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b="1" dirty="0"/>
              <a:t>All Regular and Associate Members shall have the following privileges</a:t>
            </a:r>
            <a:endParaRPr lang="en-US" dirty="0"/>
          </a:p>
          <a:p>
            <a:pPr lvl="0"/>
            <a:r>
              <a:rPr lang="en-US" b="1" dirty="0"/>
              <a:t>Access to all ASA activities. </a:t>
            </a:r>
            <a:endParaRPr lang="en-US" dirty="0"/>
          </a:p>
          <a:p>
            <a:pPr lvl="0"/>
            <a:r>
              <a:rPr lang="en-US" b="1" dirty="0"/>
              <a:t>The right to attend and participate in ASA Board meetings. Notwithstanding ASA’s open meeting policy, the ASA Board reserves the right to hold closed meetings if approved by a two-thirds majority vote of the Board. </a:t>
            </a:r>
            <a:endParaRPr lang="en-US" dirty="0"/>
          </a:p>
          <a:p>
            <a:pPr lvl="0"/>
            <a:r>
              <a:rPr lang="en-US" b="1" dirty="0"/>
              <a:t>Access to all ASA records on site after submitting a written request to the Board. </a:t>
            </a:r>
            <a:endParaRPr lang="en-US" dirty="0"/>
          </a:p>
          <a:p>
            <a:endParaRPr lang="en-US" dirty="0"/>
          </a:p>
        </p:txBody>
      </p:sp>
    </p:spTree>
    <p:extLst>
      <p:ext uri="{BB962C8B-B14F-4D97-AF65-F5344CB8AC3E}">
        <p14:creationId xmlns:p14="http://schemas.microsoft.com/office/powerpoint/2010/main" val="2640467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4712</TotalTime>
  <Words>2887</Words>
  <Application>Microsoft Macintosh PowerPoint</Application>
  <PresentationFormat>On-screen Show (4:3)</PresentationFormat>
  <Paragraphs>157</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Garamond</vt:lpstr>
      <vt:lpstr>Tahoma</vt:lpstr>
      <vt:lpstr>Wingdings</vt:lpstr>
      <vt:lpstr>Couture</vt:lpstr>
      <vt:lpstr>American Sinjil  Association</vt:lpstr>
      <vt:lpstr>Who We Are</vt:lpstr>
      <vt:lpstr>Mission </vt:lpstr>
      <vt:lpstr>vision</vt:lpstr>
      <vt:lpstr> Purpose</vt:lpstr>
      <vt:lpstr>Activities </vt:lpstr>
      <vt:lpstr>Membership:</vt:lpstr>
      <vt:lpstr>Requirements of Membership </vt:lpstr>
      <vt:lpstr>Privileges of Membership</vt:lpstr>
      <vt:lpstr>Timing for Membership Registration: </vt:lpstr>
      <vt:lpstr>Grievance</vt:lpstr>
      <vt:lpstr>Withdrawal of Membership</vt:lpstr>
      <vt:lpstr>The General Assembly</vt:lpstr>
      <vt:lpstr>Quorum</vt:lpstr>
      <vt:lpstr>Responsibilities of the Regular Members</vt:lpstr>
      <vt:lpstr>Calling for a Meeting</vt:lpstr>
      <vt:lpstr>Annual meeting:</vt:lpstr>
      <vt:lpstr>Board of Directors</vt:lpstr>
      <vt:lpstr>General Powers:</vt:lpstr>
      <vt:lpstr>General Powers:</vt:lpstr>
      <vt:lpstr>board:</vt:lpstr>
      <vt:lpstr>Meetings:</vt:lpstr>
      <vt:lpstr>Meetings:</vt:lpstr>
      <vt:lpstr>Meetings:</vt:lpstr>
      <vt:lpstr>Quorum:</vt:lpstr>
      <vt:lpstr>Resolutions:</vt:lpstr>
      <vt:lpstr>Resignation; Vacancies:</vt:lpstr>
      <vt:lpstr>Board Positions:</vt:lpstr>
      <vt:lpstr>Duties and Responsibilities of the Officers</vt:lpstr>
      <vt:lpstr>Responsibilities of the Officers</vt:lpstr>
      <vt:lpstr>Vice President:</vt:lpstr>
      <vt:lpstr>Treasurer:</vt:lpstr>
      <vt:lpstr>Administrative Secretary:</vt:lpstr>
      <vt:lpstr> Executive Officers and Committees:</vt:lpstr>
      <vt:lpstr>Term of the Board of Directors:</vt:lpstr>
      <vt:lpstr>Elections of the Board of Directors:</vt:lpstr>
      <vt:lpstr>Removal and Recall:</vt:lpstr>
      <vt:lpstr>Removal and Recall:</vt:lpstr>
      <vt:lpstr>Removal and Recall:</vt:lpstr>
      <vt:lpstr>Compensation: </vt:lpstr>
      <vt:lpstr>Indemnification:</vt:lpstr>
      <vt:lpstr>  ARTICLE VIII</vt:lpstr>
      <vt:lpstr>Election Committee; </vt:lpstr>
      <vt:lpstr>Ballots:</vt:lpstr>
      <vt:lpstr>Voting Procedure: </vt:lpstr>
      <vt:lpstr>Voting Eligibility: </vt:lpstr>
      <vt:lpstr>Scheduled Elections: </vt:lpstr>
      <vt:lpstr>Secret Ballot </vt:lpstr>
      <vt:lpstr>Approval:</vt:lpstr>
      <vt:lpstr>Fiscal Year: </vt:lpstr>
      <vt:lpstr>Amendments: </vt:lpstr>
      <vt:lpstr>Amendments:</vt:lpstr>
      <vt:lpstr>Dissolution: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Sinjel Muslim Association</dc:title>
  <dc:creator>Owner</dc:creator>
  <cp:lastModifiedBy>Shihab diais</cp:lastModifiedBy>
  <cp:revision>21</cp:revision>
  <dcterms:created xsi:type="dcterms:W3CDTF">2014-05-25T22:36:31Z</dcterms:created>
  <dcterms:modified xsi:type="dcterms:W3CDTF">2023-07-09T21:31:45Z</dcterms:modified>
</cp:coreProperties>
</file>